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9" r:id="rId4"/>
    <p:sldId id="260" r:id="rId5"/>
    <p:sldId id="262" r:id="rId6"/>
    <p:sldId id="263" r:id="rId7"/>
    <p:sldId id="264" r:id="rId8"/>
    <p:sldId id="265" r:id="rId9"/>
    <p:sldId id="266" r:id="rId10"/>
    <p:sldId id="267" r:id="rId11"/>
    <p:sldId id="26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79" autoAdjust="0"/>
    <p:restoredTop sz="94660"/>
  </p:normalViewPr>
  <p:slideViewPr>
    <p:cSldViewPr snapToGrid="0">
      <p:cViewPr varScale="1">
        <p:scale>
          <a:sx n="72" d="100"/>
          <a:sy n="72" d="100"/>
        </p:scale>
        <p:origin x="870" y="1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a Ruas" userId="e3f3bc3dc83c200f" providerId="LiveId" clId="{8C6DC045-E000-451E-AE98-EAD7023FBB4E}"/>
    <pc:docChg chg="modSld">
      <pc:chgData name="Linda Ruas" userId="e3f3bc3dc83c200f" providerId="LiveId" clId="{8C6DC045-E000-451E-AE98-EAD7023FBB4E}" dt="2019-03-27T21:22:44.060" v="37" actId="14100"/>
      <pc:docMkLst>
        <pc:docMk/>
      </pc:docMkLst>
      <pc:sldChg chg="modSp">
        <pc:chgData name="Linda Ruas" userId="e3f3bc3dc83c200f" providerId="LiveId" clId="{8C6DC045-E000-451E-AE98-EAD7023FBB4E}" dt="2019-03-27T21:21:47.757" v="15" actId="255"/>
        <pc:sldMkLst>
          <pc:docMk/>
          <pc:sldMk cId="4087925946" sldId="256"/>
        </pc:sldMkLst>
        <pc:spChg chg="mod">
          <ac:chgData name="Linda Ruas" userId="e3f3bc3dc83c200f" providerId="LiveId" clId="{8C6DC045-E000-451E-AE98-EAD7023FBB4E}" dt="2019-03-27T21:21:47.757" v="15" actId="255"/>
          <ac:spMkLst>
            <pc:docMk/>
            <pc:sldMk cId="4087925946" sldId="256"/>
            <ac:spMk id="2" creationId="{ED7BE031-73EB-4538-AB75-70A3A837CF5E}"/>
          </ac:spMkLst>
        </pc:spChg>
        <pc:picChg chg="mod">
          <ac:chgData name="Linda Ruas" userId="e3f3bc3dc83c200f" providerId="LiveId" clId="{8C6DC045-E000-451E-AE98-EAD7023FBB4E}" dt="2019-03-27T21:21:35.496" v="0" actId="14100"/>
          <ac:picMkLst>
            <pc:docMk/>
            <pc:sldMk cId="4087925946" sldId="256"/>
            <ac:picMk id="4" creationId="{1FEEBFD9-3947-486C-A1E9-C7AFF904D25B}"/>
          </ac:picMkLst>
        </pc:picChg>
      </pc:sldChg>
      <pc:sldChg chg="delSp modSp">
        <pc:chgData name="Linda Ruas" userId="e3f3bc3dc83c200f" providerId="LiveId" clId="{8C6DC045-E000-451E-AE98-EAD7023FBB4E}" dt="2019-03-27T21:22:44.060" v="37" actId="14100"/>
        <pc:sldMkLst>
          <pc:docMk/>
          <pc:sldMk cId="3713418495" sldId="259"/>
        </pc:sldMkLst>
        <pc:spChg chg="mod">
          <ac:chgData name="Linda Ruas" userId="e3f3bc3dc83c200f" providerId="LiveId" clId="{8C6DC045-E000-451E-AE98-EAD7023FBB4E}" dt="2019-03-27T21:22:44.060" v="37" actId="14100"/>
          <ac:spMkLst>
            <pc:docMk/>
            <pc:sldMk cId="3713418495" sldId="259"/>
            <ac:spMk id="2" creationId="{B41141EE-7F90-4533-B273-65A3272DAF42}"/>
          </ac:spMkLst>
        </pc:spChg>
        <pc:picChg chg="del mod">
          <ac:chgData name="Linda Ruas" userId="e3f3bc3dc83c200f" providerId="LiveId" clId="{8C6DC045-E000-451E-AE98-EAD7023FBB4E}" dt="2019-03-27T21:22:26.448" v="17"/>
          <ac:picMkLst>
            <pc:docMk/>
            <pc:sldMk cId="3713418495" sldId="259"/>
            <ac:picMk id="4" creationId="{67770E39-129E-41FC-98B6-26A72280F49C}"/>
          </ac:picMkLst>
        </pc:picChg>
      </pc:sldChg>
    </pc:docChg>
  </pc:docChgLst>
  <pc:docChgLst>
    <pc:chgData name="Linda Ruas" userId="e3f3bc3dc83c200f" providerId="LiveId" clId="{119D220E-9CC4-4445-A7CC-3D97CA97DFB5}"/>
    <pc:docChg chg="custSel delSld modSld">
      <pc:chgData name="Linda Ruas" userId="e3f3bc3dc83c200f" providerId="LiveId" clId="{119D220E-9CC4-4445-A7CC-3D97CA97DFB5}" dt="2019-03-27T21:19:30.024" v="4" actId="2696"/>
      <pc:docMkLst>
        <pc:docMk/>
      </pc:docMkLst>
      <pc:sldChg chg="delSp del">
        <pc:chgData name="Linda Ruas" userId="e3f3bc3dc83c200f" providerId="LiveId" clId="{119D220E-9CC4-4445-A7CC-3D97CA97DFB5}" dt="2019-03-27T21:19:30.024" v="4" actId="2696"/>
        <pc:sldMkLst>
          <pc:docMk/>
          <pc:sldMk cId="3523459748" sldId="257"/>
        </pc:sldMkLst>
        <pc:picChg chg="del">
          <ac:chgData name="Linda Ruas" userId="e3f3bc3dc83c200f" providerId="LiveId" clId="{119D220E-9CC4-4445-A7CC-3D97CA97DFB5}" dt="2019-03-27T21:19:09.657" v="0"/>
          <ac:picMkLst>
            <pc:docMk/>
            <pc:sldMk cId="3523459748" sldId="257"/>
            <ac:picMk id="4" creationId="{DCEB7BAD-1A57-4F9D-AA5C-0ACAE820B2B7}"/>
          </ac:picMkLst>
        </pc:picChg>
        <pc:picChg chg="del">
          <ac:chgData name="Linda Ruas" userId="e3f3bc3dc83c200f" providerId="LiveId" clId="{119D220E-9CC4-4445-A7CC-3D97CA97DFB5}" dt="2019-03-27T21:19:17.331" v="1"/>
          <ac:picMkLst>
            <pc:docMk/>
            <pc:sldMk cId="3523459748" sldId="257"/>
            <ac:picMk id="5" creationId="{97D54009-CCD5-4486-97D0-12A4355AF680}"/>
          </ac:picMkLst>
        </pc:picChg>
      </pc:sldChg>
      <pc:sldChg chg="addSp modSp">
        <pc:chgData name="Linda Ruas" userId="e3f3bc3dc83c200f" providerId="LiveId" clId="{119D220E-9CC4-4445-A7CC-3D97CA97DFB5}" dt="2019-03-27T21:19:26.497" v="3" actId="14100"/>
        <pc:sldMkLst>
          <pc:docMk/>
          <pc:sldMk cId="3713418495" sldId="259"/>
        </pc:sldMkLst>
        <pc:picChg chg="add mod">
          <ac:chgData name="Linda Ruas" userId="e3f3bc3dc83c200f" providerId="LiveId" clId="{119D220E-9CC4-4445-A7CC-3D97CA97DFB5}" dt="2019-03-27T21:19:26.497" v="3" actId="14100"/>
          <ac:picMkLst>
            <pc:docMk/>
            <pc:sldMk cId="3713418495" sldId="259"/>
            <ac:picMk id="4" creationId="{67770E39-129E-41FC-98B6-26A72280F49C}"/>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19C52-F4A1-47A0-890F-297F8AD5B7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6D76E1B-986F-43F9-993A-EF0FFE534C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5F38DEE-F4A9-46B9-AD79-4513F921D095}"/>
              </a:ext>
            </a:extLst>
          </p:cNvPr>
          <p:cNvSpPr>
            <a:spLocks noGrp="1"/>
          </p:cNvSpPr>
          <p:nvPr>
            <p:ph type="dt" sz="half" idx="10"/>
          </p:nvPr>
        </p:nvSpPr>
        <p:spPr/>
        <p:txBody>
          <a:bodyPr/>
          <a:lstStyle/>
          <a:p>
            <a:fld id="{6EB0A70D-B64D-4CB4-8B03-87379CE6F34A}" type="datetimeFigureOut">
              <a:rPr lang="en-GB" smtClean="0"/>
              <a:t>27/03/2019</a:t>
            </a:fld>
            <a:endParaRPr lang="en-GB"/>
          </a:p>
        </p:txBody>
      </p:sp>
      <p:sp>
        <p:nvSpPr>
          <p:cNvPr id="5" name="Footer Placeholder 4">
            <a:extLst>
              <a:ext uri="{FF2B5EF4-FFF2-40B4-BE49-F238E27FC236}">
                <a16:creationId xmlns:a16="http://schemas.microsoft.com/office/drawing/2014/main" id="{5412767B-2A91-4F75-8348-242D990D16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16A977C-8FA0-4F34-9295-C4EEAAA64F21}"/>
              </a:ext>
            </a:extLst>
          </p:cNvPr>
          <p:cNvSpPr>
            <a:spLocks noGrp="1"/>
          </p:cNvSpPr>
          <p:nvPr>
            <p:ph type="sldNum" sz="quarter" idx="12"/>
          </p:nvPr>
        </p:nvSpPr>
        <p:spPr/>
        <p:txBody>
          <a:bodyPr/>
          <a:lstStyle/>
          <a:p>
            <a:fld id="{DD0F2C86-D68A-406E-BB41-B0980391682E}" type="slidenum">
              <a:rPr lang="en-GB" smtClean="0"/>
              <a:t>‹#›</a:t>
            </a:fld>
            <a:endParaRPr lang="en-GB"/>
          </a:p>
        </p:txBody>
      </p:sp>
    </p:spTree>
    <p:extLst>
      <p:ext uri="{BB962C8B-B14F-4D97-AF65-F5344CB8AC3E}">
        <p14:creationId xmlns:p14="http://schemas.microsoft.com/office/powerpoint/2010/main" val="2556188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E26C4-1EE5-4795-9B91-F8957B81BF7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5B8D0D4-AFDC-43E5-85BF-C9421532814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A3E9EE1-4499-444A-9832-C20C556AF2D3}"/>
              </a:ext>
            </a:extLst>
          </p:cNvPr>
          <p:cNvSpPr>
            <a:spLocks noGrp="1"/>
          </p:cNvSpPr>
          <p:nvPr>
            <p:ph type="dt" sz="half" idx="10"/>
          </p:nvPr>
        </p:nvSpPr>
        <p:spPr/>
        <p:txBody>
          <a:bodyPr/>
          <a:lstStyle/>
          <a:p>
            <a:fld id="{6EB0A70D-B64D-4CB4-8B03-87379CE6F34A}" type="datetimeFigureOut">
              <a:rPr lang="en-GB" smtClean="0"/>
              <a:t>27/03/2019</a:t>
            </a:fld>
            <a:endParaRPr lang="en-GB"/>
          </a:p>
        </p:txBody>
      </p:sp>
      <p:sp>
        <p:nvSpPr>
          <p:cNvPr id="5" name="Footer Placeholder 4">
            <a:extLst>
              <a:ext uri="{FF2B5EF4-FFF2-40B4-BE49-F238E27FC236}">
                <a16:creationId xmlns:a16="http://schemas.microsoft.com/office/drawing/2014/main" id="{28369C83-9711-4B96-A8E1-3BF54E22C8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ED67D3-6B4E-4472-98F1-56A1E2244A45}"/>
              </a:ext>
            </a:extLst>
          </p:cNvPr>
          <p:cNvSpPr>
            <a:spLocks noGrp="1"/>
          </p:cNvSpPr>
          <p:nvPr>
            <p:ph type="sldNum" sz="quarter" idx="12"/>
          </p:nvPr>
        </p:nvSpPr>
        <p:spPr/>
        <p:txBody>
          <a:bodyPr/>
          <a:lstStyle/>
          <a:p>
            <a:fld id="{DD0F2C86-D68A-406E-BB41-B0980391682E}" type="slidenum">
              <a:rPr lang="en-GB" smtClean="0"/>
              <a:t>‹#›</a:t>
            </a:fld>
            <a:endParaRPr lang="en-GB"/>
          </a:p>
        </p:txBody>
      </p:sp>
    </p:spTree>
    <p:extLst>
      <p:ext uri="{BB962C8B-B14F-4D97-AF65-F5344CB8AC3E}">
        <p14:creationId xmlns:p14="http://schemas.microsoft.com/office/powerpoint/2010/main" val="4258105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1E66F4-A5D3-4686-A8A2-A8FB2FF5CBE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1F8842D-1913-43F7-B38B-05B4CD2C3D7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24282E3-3170-4F10-8923-0A7470A0F2D6}"/>
              </a:ext>
            </a:extLst>
          </p:cNvPr>
          <p:cNvSpPr>
            <a:spLocks noGrp="1"/>
          </p:cNvSpPr>
          <p:nvPr>
            <p:ph type="dt" sz="half" idx="10"/>
          </p:nvPr>
        </p:nvSpPr>
        <p:spPr/>
        <p:txBody>
          <a:bodyPr/>
          <a:lstStyle/>
          <a:p>
            <a:fld id="{6EB0A70D-B64D-4CB4-8B03-87379CE6F34A}" type="datetimeFigureOut">
              <a:rPr lang="en-GB" smtClean="0"/>
              <a:t>27/03/2019</a:t>
            </a:fld>
            <a:endParaRPr lang="en-GB"/>
          </a:p>
        </p:txBody>
      </p:sp>
      <p:sp>
        <p:nvSpPr>
          <p:cNvPr id="5" name="Footer Placeholder 4">
            <a:extLst>
              <a:ext uri="{FF2B5EF4-FFF2-40B4-BE49-F238E27FC236}">
                <a16:creationId xmlns:a16="http://schemas.microsoft.com/office/drawing/2014/main" id="{03993755-3B7D-4DC4-9F77-EB10DDB333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2485A7-FBFB-49B2-A14D-B59F1170B37B}"/>
              </a:ext>
            </a:extLst>
          </p:cNvPr>
          <p:cNvSpPr>
            <a:spLocks noGrp="1"/>
          </p:cNvSpPr>
          <p:nvPr>
            <p:ph type="sldNum" sz="quarter" idx="12"/>
          </p:nvPr>
        </p:nvSpPr>
        <p:spPr/>
        <p:txBody>
          <a:bodyPr/>
          <a:lstStyle/>
          <a:p>
            <a:fld id="{DD0F2C86-D68A-406E-BB41-B0980391682E}" type="slidenum">
              <a:rPr lang="en-GB" smtClean="0"/>
              <a:t>‹#›</a:t>
            </a:fld>
            <a:endParaRPr lang="en-GB"/>
          </a:p>
        </p:txBody>
      </p:sp>
    </p:spTree>
    <p:extLst>
      <p:ext uri="{BB962C8B-B14F-4D97-AF65-F5344CB8AC3E}">
        <p14:creationId xmlns:p14="http://schemas.microsoft.com/office/powerpoint/2010/main" val="1150583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2D47D-DB5A-4985-BB5F-54ECC24F2F7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438ABC2-9836-410F-AA0D-39900682A01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02B354-8CCE-4A71-8628-8ADB8554D962}"/>
              </a:ext>
            </a:extLst>
          </p:cNvPr>
          <p:cNvSpPr>
            <a:spLocks noGrp="1"/>
          </p:cNvSpPr>
          <p:nvPr>
            <p:ph type="dt" sz="half" idx="10"/>
          </p:nvPr>
        </p:nvSpPr>
        <p:spPr/>
        <p:txBody>
          <a:bodyPr/>
          <a:lstStyle/>
          <a:p>
            <a:fld id="{6EB0A70D-B64D-4CB4-8B03-87379CE6F34A}" type="datetimeFigureOut">
              <a:rPr lang="en-GB" smtClean="0"/>
              <a:t>27/03/2019</a:t>
            </a:fld>
            <a:endParaRPr lang="en-GB"/>
          </a:p>
        </p:txBody>
      </p:sp>
      <p:sp>
        <p:nvSpPr>
          <p:cNvPr id="5" name="Footer Placeholder 4">
            <a:extLst>
              <a:ext uri="{FF2B5EF4-FFF2-40B4-BE49-F238E27FC236}">
                <a16:creationId xmlns:a16="http://schemas.microsoft.com/office/drawing/2014/main" id="{E74DD24B-65C9-46CF-AE3F-7D56758D1E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32BE3F0-D31D-428C-B3DF-72BA607F8AFC}"/>
              </a:ext>
            </a:extLst>
          </p:cNvPr>
          <p:cNvSpPr>
            <a:spLocks noGrp="1"/>
          </p:cNvSpPr>
          <p:nvPr>
            <p:ph type="sldNum" sz="quarter" idx="12"/>
          </p:nvPr>
        </p:nvSpPr>
        <p:spPr/>
        <p:txBody>
          <a:bodyPr/>
          <a:lstStyle/>
          <a:p>
            <a:fld id="{DD0F2C86-D68A-406E-BB41-B0980391682E}" type="slidenum">
              <a:rPr lang="en-GB" smtClean="0"/>
              <a:t>‹#›</a:t>
            </a:fld>
            <a:endParaRPr lang="en-GB"/>
          </a:p>
        </p:txBody>
      </p:sp>
    </p:spTree>
    <p:extLst>
      <p:ext uri="{BB962C8B-B14F-4D97-AF65-F5344CB8AC3E}">
        <p14:creationId xmlns:p14="http://schemas.microsoft.com/office/powerpoint/2010/main" val="2729425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87380-3F3D-43EB-BBBB-A48BD09CD7E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6502AFF-3A7A-4212-998A-4E63118F3B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A0A1962-B4D5-4E7F-A0C3-50E191C2402A}"/>
              </a:ext>
            </a:extLst>
          </p:cNvPr>
          <p:cNvSpPr>
            <a:spLocks noGrp="1"/>
          </p:cNvSpPr>
          <p:nvPr>
            <p:ph type="dt" sz="half" idx="10"/>
          </p:nvPr>
        </p:nvSpPr>
        <p:spPr/>
        <p:txBody>
          <a:bodyPr/>
          <a:lstStyle/>
          <a:p>
            <a:fld id="{6EB0A70D-B64D-4CB4-8B03-87379CE6F34A}" type="datetimeFigureOut">
              <a:rPr lang="en-GB" smtClean="0"/>
              <a:t>27/03/2019</a:t>
            </a:fld>
            <a:endParaRPr lang="en-GB"/>
          </a:p>
        </p:txBody>
      </p:sp>
      <p:sp>
        <p:nvSpPr>
          <p:cNvPr id="5" name="Footer Placeholder 4">
            <a:extLst>
              <a:ext uri="{FF2B5EF4-FFF2-40B4-BE49-F238E27FC236}">
                <a16:creationId xmlns:a16="http://schemas.microsoft.com/office/drawing/2014/main" id="{5F09A021-5056-4929-9B88-D3E18F656E5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F0AFEB-EBAD-4300-A870-84F2E6F5F757}"/>
              </a:ext>
            </a:extLst>
          </p:cNvPr>
          <p:cNvSpPr>
            <a:spLocks noGrp="1"/>
          </p:cNvSpPr>
          <p:nvPr>
            <p:ph type="sldNum" sz="quarter" idx="12"/>
          </p:nvPr>
        </p:nvSpPr>
        <p:spPr/>
        <p:txBody>
          <a:bodyPr/>
          <a:lstStyle/>
          <a:p>
            <a:fld id="{DD0F2C86-D68A-406E-BB41-B0980391682E}" type="slidenum">
              <a:rPr lang="en-GB" smtClean="0"/>
              <a:t>‹#›</a:t>
            </a:fld>
            <a:endParaRPr lang="en-GB"/>
          </a:p>
        </p:txBody>
      </p:sp>
    </p:spTree>
    <p:extLst>
      <p:ext uri="{BB962C8B-B14F-4D97-AF65-F5344CB8AC3E}">
        <p14:creationId xmlns:p14="http://schemas.microsoft.com/office/powerpoint/2010/main" val="3894738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43657-F5A8-48C4-873B-CA39C28D87E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83BFC6E-35BC-4E13-B9CB-89693B4B3CF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740DAEC-3434-4D6B-B48F-27E272952B0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E6C1E49-0314-417E-ADF3-A67EC6C30C7E}"/>
              </a:ext>
            </a:extLst>
          </p:cNvPr>
          <p:cNvSpPr>
            <a:spLocks noGrp="1"/>
          </p:cNvSpPr>
          <p:nvPr>
            <p:ph type="dt" sz="half" idx="10"/>
          </p:nvPr>
        </p:nvSpPr>
        <p:spPr/>
        <p:txBody>
          <a:bodyPr/>
          <a:lstStyle/>
          <a:p>
            <a:fld id="{6EB0A70D-B64D-4CB4-8B03-87379CE6F34A}" type="datetimeFigureOut">
              <a:rPr lang="en-GB" smtClean="0"/>
              <a:t>27/03/2019</a:t>
            </a:fld>
            <a:endParaRPr lang="en-GB"/>
          </a:p>
        </p:txBody>
      </p:sp>
      <p:sp>
        <p:nvSpPr>
          <p:cNvPr id="6" name="Footer Placeholder 5">
            <a:extLst>
              <a:ext uri="{FF2B5EF4-FFF2-40B4-BE49-F238E27FC236}">
                <a16:creationId xmlns:a16="http://schemas.microsoft.com/office/drawing/2014/main" id="{3D2CAF5C-FC6E-4F9A-92F2-30AAA4830AE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817C119-E3B9-466F-9AE9-B71BD2970E46}"/>
              </a:ext>
            </a:extLst>
          </p:cNvPr>
          <p:cNvSpPr>
            <a:spLocks noGrp="1"/>
          </p:cNvSpPr>
          <p:nvPr>
            <p:ph type="sldNum" sz="quarter" idx="12"/>
          </p:nvPr>
        </p:nvSpPr>
        <p:spPr/>
        <p:txBody>
          <a:bodyPr/>
          <a:lstStyle/>
          <a:p>
            <a:fld id="{DD0F2C86-D68A-406E-BB41-B0980391682E}" type="slidenum">
              <a:rPr lang="en-GB" smtClean="0"/>
              <a:t>‹#›</a:t>
            </a:fld>
            <a:endParaRPr lang="en-GB"/>
          </a:p>
        </p:txBody>
      </p:sp>
    </p:spTree>
    <p:extLst>
      <p:ext uri="{BB962C8B-B14F-4D97-AF65-F5344CB8AC3E}">
        <p14:creationId xmlns:p14="http://schemas.microsoft.com/office/powerpoint/2010/main" val="490878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F5FA7-41DB-4D9B-B4D6-05FDF2110CD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73F6CD5-5D2F-4056-B4CD-F37FE8A690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B93E8E1-2ECA-40A4-BA5A-D87C1DE4607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3561B06-625C-4D53-B57A-A74F8269D5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8F51AA4-CD87-4C13-A7FF-2FD081ECF0C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1296236-8380-4981-A5FA-FCA2FB4E50F2}"/>
              </a:ext>
            </a:extLst>
          </p:cNvPr>
          <p:cNvSpPr>
            <a:spLocks noGrp="1"/>
          </p:cNvSpPr>
          <p:nvPr>
            <p:ph type="dt" sz="half" idx="10"/>
          </p:nvPr>
        </p:nvSpPr>
        <p:spPr/>
        <p:txBody>
          <a:bodyPr/>
          <a:lstStyle/>
          <a:p>
            <a:fld id="{6EB0A70D-B64D-4CB4-8B03-87379CE6F34A}" type="datetimeFigureOut">
              <a:rPr lang="en-GB" smtClean="0"/>
              <a:t>27/03/2019</a:t>
            </a:fld>
            <a:endParaRPr lang="en-GB"/>
          </a:p>
        </p:txBody>
      </p:sp>
      <p:sp>
        <p:nvSpPr>
          <p:cNvPr id="8" name="Footer Placeholder 7">
            <a:extLst>
              <a:ext uri="{FF2B5EF4-FFF2-40B4-BE49-F238E27FC236}">
                <a16:creationId xmlns:a16="http://schemas.microsoft.com/office/drawing/2014/main" id="{7085DB22-8697-4B8C-9D41-2A862DA43EB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FE3FC26-BB63-4C9E-9673-EB08DF1CBE36}"/>
              </a:ext>
            </a:extLst>
          </p:cNvPr>
          <p:cNvSpPr>
            <a:spLocks noGrp="1"/>
          </p:cNvSpPr>
          <p:nvPr>
            <p:ph type="sldNum" sz="quarter" idx="12"/>
          </p:nvPr>
        </p:nvSpPr>
        <p:spPr/>
        <p:txBody>
          <a:bodyPr/>
          <a:lstStyle/>
          <a:p>
            <a:fld id="{DD0F2C86-D68A-406E-BB41-B0980391682E}" type="slidenum">
              <a:rPr lang="en-GB" smtClean="0"/>
              <a:t>‹#›</a:t>
            </a:fld>
            <a:endParaRPr lang="en-GB"/>
          </a:p>
        </p:txBody>
      </p:sp>
    </p:spTree>
    <p:extLst>
      <p:ext uri="{BB962C8B-B14F-4D97-AF65-F5344CB8AC3E}">
        <p14:creationId xmlns:p14="http://schemas.microsoft.com/office/powerpoint/2010/main" val="1467962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C77C3-C420-43A0-851F-CB7C297F859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07D6CF2-017B-43EF-B7C3-C520DC07F2B0}"/>
              </a:ext>
            </a:extLst>
          </p:cNvPr>
          <p:cNvSpPr>
            <a:spLocks noGrp="1"/>
          </p:cNvSpPr>
          <p:nvPr>
            <p:ph type="dt" sz="half" idx="10"/>
          </p:nvPr>
        </p:nvSpPr>
        <p:spPr/>
        <p:txBody>
          <a:bodyPr/>
          <a:lstStyle/>
          <a:p>
            <a:fld id="{6EB0A70D-B64D-4CB4-8B03-87379CE6F34A}" type="datetimeFigureOut">
              <a:rPr lang="en-GB" smtClean="0"/>
              <a:t>27/03/2019</a:t>
            </a:fld>
            <a:endParaRPr lang="en-GB"/>
          </a:p>
        </p:txBody>
      </p:sp>
      <p:sp>
        <p:nvSpPr>
          <p:cNvPr id="4" name="Footer Placeholder 3">
            <a:extLst>
              <a:ext uri="{FF2B5EF4-FFF2-40B4-BE49-F238E27FC236}">
                <a16:creationId xmlns:a16="http://schemas.microsoft.com/office/drawing/2014/main" id="{EAB7765D-7382-4611-89A3-0B2E290A889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98DC1AE-61FB-4AE1-A7F4-D56A7E17EC65}"/>
              </a:ext>
            </a:extLst>
          </p:cNvPr>
          <p:cNvSpPr>
            <a:spLocks noGrp="1"/>
          </p:cNvSpPr>
          <p:nvPr>
            <p:ph type="sldNum" sz="quarter" idx="12"/>
          </p:nvPr>
        </p:nvSpPr>
        <p:spPr/>
        <p:txBody>
          <a:bodyPr/>
          <a:lstStyle/>
          <a:p>
            <a:fld id="{DD0F2C86-D68A-406E-BB41-B0980391682E}" type="slidenum">
              <a:rPr lang="en-GB" smtClean="0"/>
              <a:t>‹#›</a:t>
            </a:fld>
            <a:endParaRPr lang="en-GB"/>
          </a:p>
        </p:txBody>
      </p:sp>
    </p:spTree>
    <p:extLst>
      <p:ext uri="{BB962C8B-B14F-4D97-AF65-F5344CB8AC3E}">
        <p14:creationId xmlns:p14="http://schemas.microsoft.com/office/powerpoint/2010/main" val="90142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F3F6B55-24DC-4DC9-AA98-C1DA48161BE2}"/>
              </a:ext>
            </a:extLst>
          </p:cNvPr>
          <p:cNvSpPr>
            <a:spLocks noGrp="1"/>
          </p:cNvSpPr>
          <p:nvPr>
            <p:ph type="dt" sz="half" idx="10"/>
          </p:nvPr>
        </p:nvSpPr>
        <p:spPr/>
        <p:txBody>
          <a:bodyPr/>
          <a:lstStyle/>
          <a:p>
            <a:fld id="{6EB0A70D-B64D-4CB4-8B03-87379CE6F34A}" type="datetimeFigureOut">
              <a:rPr lang="en-GB" smtClean="0"/>
              <a:t>27/03/2019</a:t>
            </a:fld>
            <a:endParaRPr lang="en-GB"/>
          </a:p>
        </p:txBody>
      </p:sp>
      <p:sp>
        <p:nvSpPr>
          <p:cNvPr id="3" name="Footer Placeholder 2">
            <a:extLst>
              <a:ext uri="{FF2B5EF4-FFF2-40B4-BE49-F238E27FC236}">
                <a16:creationId xmlns:a16="http://schemas.microsoft.com/office/drawing/2014/main" id="{77446740-A4C0-4635-863A-A6EFF3F3EB2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1A68BBD-FFC2-4D33-9849-0963B82FF08E}"/>
              </a:ext>
            </a:extLst>
          </p:cNvPr>
          <p:cNvSpPr>
            <a:spLocks noGrp="1"/>
          </p:cNvSpPr>
          <p:nvPr>
            <p:ph type="sldNum" sz="quarter" idx="12"/>
          </p:nvPr>
        </p:nvSpPr>
        <p:spPr/>
        <p:txBody>
          <a:bodyPr/>
          <a:lstStyle/>
          <a:p>
            <a:fld id="{DD0F2C86-D68A-406E-BB41-B0980391682E}" type="slidenum">
              <a:rPr lang="en-GB" smtClean="0"/>
              <a:t>‹#›</a:t>
            </a:fld>
            <a:endParaRPr lang="en-GB"/>
          </a:p>
        </p:txBody>
      </p:sp>
    </p:spTree>
    <p:extLst>
      <p:ext uri="{BB962C8B-B14F-4D97-AF65-F5344CB8AC3E}">
        <p14:creationId xmlns:p14="http://schemas.microsoft.com/office/powerpoint/2010/main" val="1629010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63F46-CED9-41B9-B21C-828F786108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E489BF2-7B95-446C-9750-D6F4FBFB39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909846C-0AB7-40F1-8AB7-1CFA997582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0A9A89-3187-4C62-9CDD-ACEBD4C89AFD}"/>
              </a:ext>
            </a:extLst>
          </p:cNvPr>
          <p:cNvSpPr>
            <a:spLocks noGrp="1"/>
          </p:cNvSpPr>
          <p:nvPr>
            <p:ph type="dt" sz="half" idx="10"/>
          </p:nvPr>
        </p:nvSpPr>
        <p:spPr/>
        <p:txBody>
          <a:bodyPr/>
          <a:lstStyle/>
          <a:p>
            <a:fld id="{6EB0A70D-B64D-4CB4-8B03-87379CE6F34A}" type="datetimeFigureOut">
              <a:rPr lang="en-GB" smtClean="0"/>
              <a:t>27/03/2019</a:t>
            </a:fld>
            <a:endParaRPr lang="en-GB"/>
          </a:p>
        </p:txBody>
      </p:sp>
      <p:sp>
        <p:nvSpPr>
          <p:cNvPr id="6" name="Footer Placeholder 5">
            <a:extLst>
              <a:ext uri="{FF2B5EF4-FFF2-40B4-BE49-F238E27FC236}">
                <a16:creationId xmlns:a16="http://schemas.microsoft.com/office/drawing/2014/main" id="{A8F6E670-A108-4AAB-B976-1093A767353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E59ECE7-EF1B-470D-BEA9-25219906D451}"/>
              </a:ext>
            </a:extLst>
          </p:cNvPr>
          <p:cNvSpPr>
            <a:spLocks noGrp="1"/>
          </p:cNvSpPr>
          <p:nvPr>
            <p:ph type="sldNum" sz="quarter" idx="12"/>
          </p:nvPr>
        </p:nvSpPr>
        <p:spPr/>
        <p:txBody>
          <a:bodyPr/>
          <a:lstStyle/>
          <a:p>
            <a:fld id="{DD0F2C86-D68A-406E-BB41-B0980391682E}" type="slidenum">
              <a:rPr lang="en-GB" smtClean="0"/>
              <a:t>‹#›</a:t>
            </a:fld>
            <a:endParaRPr lang="en-GB"/>
          </a:p>
        </p:txBody>
      </p:sp>
    </p:spTree>
    <p:extLst>
      <p:ext uri="{BB962C8B-B14F-4D97-AF65-F5344CB8AC3E}">
        <p14:creationId xmlns:p14="http://schemas.microsoft.com/office/powerpoint/2010/main" val="2319035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E45A1-DE06-4C36-A753-2C79371557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953CE9C-87F1-4355-9CD4-9C0EAD0803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B2CE347-E52C-415E-84B3-2CA3C1DCB1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05DB0DD-A9B9-478E-9833-A7402A802335}"/>
              </a:ext>
            </a:extLst>
          </p:cNvPr>
          <p:cNvSpPr>
            <a:spLocks noGrp="1"/>
          </p:cNvSpPr>
          <p:nvPr>
            <p:ph type="dt" sz="half" idx="10"/>
          </p:nvPr>
        </p:nvSpPr>
        <p:spPr/>
        <p:txBody>
          <a:bodyPr/>
          <a:lstStyle/>
          <a:p>
            <a:fld id="{6EB0A70D-B64D-4CB4-8B03-87379CE6F34A}" type="datetimeFigureOut">
              <a:rPr lang="en-GB" smtClean="0"/>
              <a:t>27/03/2019</a:t>
            </a:fld>
            <a:endParaRPr lang="en-GB"/>
          </a:p>
        </p:txBody>
      </p:sp>
      <p:sp>
        <p:nvSpPr>
          <p:cNvPr id="6" name="Footer Placeholder 5">
            <a:extLst>
              <a:ext uri="{FF2B5EF4-FFF2-40B4-BE49-F238E27FC236}">
                <a16:creationId xmlns:a16="http://schemas.microsoft.com/office/drawing/2014/main" id="{9D8089E0-FE8D-4A4D-8426-9E2D7C0DF8C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FE166E-2D42-40A7-BAFB-6F78E520CE39}"/>
              </a:ext>
            </a:extLst>
          </p:cNvPr>
          <p:cNvSpPr>
            <a:spLocks noGrp="1"/>
          </p:cNvSpPr>
          <p:nvPr>
            <p:ph type="sldNum" sz="quarter" idx="12"/>
          </p:nvPr>
        </p:nvSpPr>
        <p:spPr/>
        <p:txBody>
          <a:bodyPr/>
          <a:lstStyle/>
          <a:p>
            <a:fld id="{DD0F2C86-D68A-406E-BB41-B0980391682E}" type="slidenum">
              <a:rPr lang="en-GB" smtClean="0"/>
              <a:t>‹#›</a:t>
            </a:fld>
            <a:endParaRPr lang="en-GB"/>
          </a:p>
        </p:txBody>
      </p:sp>
    </p:spTree>
    <p:extLst>
      <p:ext uri="{BB962C8B-B14F-4D97-AF65-F5344CB8AC3E}">
        <p14:creationId xmlns:p14="http://schemas.microsoft.com/office/powerpoint/2010/main" val="4056969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9BC37D7-52F0-44F3-94B7-3A1F99E05E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215A4B-AB7E-4D10-86EA-EFE800AFEC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CE4DE1-8CBC-470E-AAA3-FCBA416577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B0A70D-B64D-4CB4-8B03-87379CE6F34A}" type="datetimeFigureOut">
              <a:rPr lang="en-GB" smtClean="0"/>
              <a:t>27/03/2019</a:t>
            </a:fld>
            <a:endParaRPr lang="en-GB"/>
          </a:p>
        </p:txBody>
      </p:sp>
      <p:sp>
        <p:nvSpPr>
          <p:cNvPr id="5" name="Footer Placeholder 4">
            <a:extLst>
              <a:ext uri="{FF2B5EF4-FFF2-40B4-BE49-F238E27FC236}">
                <a16:creationId xmlns:a16="http://schemas.microsoft.com/office/drawing/2014/main" id="{A028CCBC-D90F-4591-B7B5-5B3E0C43DC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0A324C3-5A3F-4A61-80E2-5654E6E5110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0F2C86-D68A-406E-BB41-B0980391682E}" type="slidenum">
              <a:rPr lang="en-GB" smtClean="0"/>
              <a:t>‹#›</a:t>
            </a:fld>
            <a:endParaRPr lang="en-GB"/>
          </a:p>
        </p:txBody>
      </p:sp>
    </p:spTree>
    <p:extLst>
      <p:ext uri="{BB962C8B-B14F-4D97-AF65-F5344CB8AC3E}">
        <p14:creationId xmlns:p14="http://schemas.microsoft.com/office/powerpoint/2010/main" val="555271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ewiki.newint.org/index.php?title=Why_Brazil_does_not_learn_from_mining_catastrophes" TargetMode="External"/><Relationship Id="rId2" Type="http://schemas.openxmlformats.org/officeDocument/2006/relationships/hyperlink" Target="https://newint.org/features/2019/02/18/why-brazil-fails-learn-its-mining-catastrophe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BE031-73EB-4538-AB75-70A3A837CF5E}"/>
              </a:ext>
            </a:extLst>
          </p:cNvPr>
          <p:cNvSpPr>
            <a:spLocks noGrp="1"/>
          </p:cNvSpPr>
          <p:nvPr>
            <p:ph type="ctrTitle"/>
          </p:nvPr>
        </p:nvSpPr>
        <p:spPr>
          <a:xfrm>
            <a:off x="1524000" y="1122363"/>
            <a:ext cx="9144000" cy="3860454"/>
          </a:xfrm>
        </p:spPr>
        <p:txBody>
          <a:bodyPr>
            <a:noAutofit/>
          </a:bodyPr>
          <a:lstStyle/>
          <a:p>
            <a:r>
              <a:rPr lang="en-GB" sz="18000" b="1" dirty="0"/>
              <a:t>Problems </a:t>
            </a:r>
            <a:r>
              <a:rPr lang="en-GB" sz="8800" b="1" dirty="0"/>
              <a:t>with mining</a:t>
            </a:r>
          </a:p>
        </p:txBody>
      </p:sp>
      <p:sp>
        <p:nvSpPr>
          <p:cNvPr id="3" name="Subtitle 2">
            <a:extLst>
              <a:ext uri="{FF2B5EF4-FFF2-40B4-BE49-F238E27FC236}">
                <a16:creationId xmlns:a16="http://schemas.microsoft.com/office/drawing/2014/main" id="{3D21716A-5720-465E-B6B2-EE5A22C45264}"/>
              </a:ext>
            </a:extLst>
          </p:cNvPr>
          <p:cNvSpPr>
            <a:spLocks noGrp="1"/>
          </p:cNvSpPr>
          <p:nvPr>
            <p:ph type="subTitle" idx="1"/>
          </p:nvPr>
        </p:nvSpPr>
        <p:spPr>
          <a:xfrm>
            <a:off x="1524000" y="5208104"/>
            <a:ext cx="9144000" cy="527533"/>
          </a:xfrm>
        </p:spPr>
        <p:txBody>
          <a:bodyPr/>
          <a:lstStyle/>
          <a:p>
            <a:r>
              <a:rPr lang="en-GB" dirty="0"/>
              <a:t>New Internationalist Upper Intermediate Ready Lesson</a:t>
            </a:r>
          </a:p>
        </p:txBody>
      </p:sp>
      <p:pic>
        <p:nvPicPr>
          <p:cNvPr id="4" name="Picture 3">
            <a:extLst>
              <a:ext uri="{FF2B5EF4-FFF2-40B4-BE49-F238E27FC236}">
                <a16:creationId xmlns:a16="http://schemas.microsoft.com/office/drawing/2014/main" id="{1FEEBFD9-3947-486C-A1E9-C7AFF904D25B}"/>
              </a:ext>
            </a:extLst>
          </p:cNvPr>
          <p:cNvPicPr>
            <a:picLocks noChangeAspect="1"/>
          </p:cNvPicPr>
          <p:nvPr/>
        </p:nvPicPr>
        <p:blipFill>
          <a:blip r:embed="rId2"/>
          <a:stretch>
            <a:fillRect/>
          </a:stretch>
        </p:blipFill>
        <p:spPr>
          <a:xfrm>
            <a:off x="7818783" y="319594"/>
            <a:ext cx="3986713" cy="983100"/>
          </a:xfrm>
          <a:prstGeom prst="rect">
            <a:avLst/>
          </a:prstGeom>
        </p:spPr>
      </p:pic>
    </p:spTree>
    <p:extLst>
      <p:ext uri="{BB962C8B-B14F-4D97-AF65-F5344CB8AC3E}">
        <p14:creationId xmlns:p14="http://schemas.microsoft.com/office/powerpoint/2010/main" val="40879259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0EEE5-7F0A-42EC-BA70-C470F3852DC2}"/>
              </a:ext>
            </a:extLst>
          </p:cNvPr>
          <p:cNvSpPr>
            <a:spLocks noGrp="1"/>
          </p:cNvSpPr>
          <p:nvPr>
            <p:ph type="title"/>
          </p:nvPr>
        </p:nvSpPr>
        <p:spPr>
          <a:xfrm>
            <a:off x="1842052" y="365125"/>
            <a:ext cx="9511748" cy="1325563"/>
          </a:xfrm>
        </p:spPr>
        <p:txBody>
          <a:bodyPr/>
          <a:lstStyle/>
          <a:p>
            <a:r>
              <a:rPr lang="en-GB" b="1" dirty="0"/>
              <a:t>In pairs, write a letter of complaint to the mining company, Vale:</a:t>
            </a:r>
          </a:p>
        </p:txBody>
      </p:sp>
      <p:sp>
        <p:nvSpPr>
          <p:cNvPr id="5" name="Content Placeholder 4">
            <a:extLst>
              <a:ext uri="{FF2B5EF4-FFF2-40B4-BE49-F238E27FC236}">
                <a16:creationId xmlns:a16="http://schemas.microsoft.com/office/drawing/2014/main" id="{4D470C3E-F2BF-4C34-A354-6866B7E42694}"/>
              </a:ext>
            </a:extLst>
          </p:cNvPr>
          <p:cNvSpPr>
            <a:spLocks noGrp="1"/>
          </p:cNvSpPr>
          <p:nvPr>
            <p:ph idx="1"/>
          </p:nvPr>
        </p:nvSpPr>
        <p:spPr>
          <a:xfrm>
            <a:off x="530087" y="1825625"/>
            <a:ext cx="11436626" cy="4667250"/>
          </a:xfrm>
        </p:spPr>
        <p:txBody>
          <a:bodyPr>
            <a:normAutofit fontScale="77500" lnSpcReduction="20000"/>
          </a:bodyPr>
          <a:lstStyle/>
          <a:p>
            <a:pPr marL="0" indent="0">
              <a:buNone/>
            </a:pPr>
            <a:r>
              <a:rPr lang="en-GB" dirty="0"/>
              <a:t>First, decide:</a:t>
            </a:r>
          </a:p>
          <a:p>
            <a:pPr marL="0" indent="0">
              <a:buNone/>
            </a:pPr>
            <a:r>
              <a:rPr lang="en-GB" sz="4600" dirty="0"/>
              <a:t>a) How you will lay out your letter</a:t>
            </a:r>
          </a:p>
          <a:p>
            <a:pPr marL="0" indent="0">
              <a:buNone/>
            </a:pPr>
            <a:r>
              <a:rPr lang="en-GB" sz="4600" dirty="0"/>
              <a:t>b) How you will begin the letter – why are you writing?</a:t>
            </a:r>
          </a:p>
          <a:p>
            <a:pPr marL="0" indent="0">
              <a:buNone/>
            </a:pPr>
            <a:r>
              <a:rPr lang="en-GB" sz="4600" dirty="0"/>
              <a:t>c) 3 main points to make – one paragraph for each</a:t>
            </a:r>
          </a:p>
          <a:p>
            <a:pPr marL="0" indent="0">
              <a:buNone/>
            </a:pPr>
            <a:r>
              <a:rPr lang="en-GB" sz="4600" dirty="0"/>
              <a:t>d) How you will end your letter</a:t>
            </a:r>
          </a:p>
          <a:p>
            <a:pPr marL="0" indent="0">
              <a:buNone/>
            </a:pPr>
            <a:r>
              <a:rPr lang="en-GB" sz="3800" dirty="0"/>
              <a:t>You can refer to the article:</a:t>
            </a:r>
          </a:p>
          <a:p>
            <a:pPr marL="0" indent="0">
              <a:buNone/>
            </a:pPr>
            <a:r>
              <a:rPr lang="en-GB" sz="3100" dirty="0">
                <a:hlinkClick r:id="rId2"/>
              </a:rPr>
              <a:t>https://newint.org/features/2019/02/18/why-brazil-fails-learn-its-mining-catastrophes</a:t>
            </a:r>
            <a:endParaRPr lang="en-GB" sz="3100" dirty="0"/>
          </a:p>
          <a:p>
            <a:pPr marL="0" indent="0">
              <a:buNone/>
            </a:pPr>
            <a:r>
              <a:rPr lang="en-GB" sz="3800" dirty="0"/>
              <a:t>(original version), or:</a:t>
            </a:r>
          </a:p>
          <a:p>
            <a:pPr marL="0" indent="0">
              <a:buNone/>
            </a:pPr>
            <a:r>
              <a:rPr lang="en-GB" dirty="0">
                <a:hlinkClick r:id="rId3"/>
              </a:rPr>
              <a:t>https://eewiki.newint.org/index.php?title=Why_Brazil_does_not_learn_from_mining_catastrophes</a:t>
            </a:r>
            <a:endParaRPr lang="en-GB" dirty="0"/>
          </a:p>
          <a:p>
            <a:pPr marL="0" indent="0">
              <a:buNone/>
            </a:pPr>
            <a:r>
              <a:rPr lang="en-GB" sz="3800" dirty="0"/>
              <a:t>(Easy English version)</a:t>
            </a:r>
          </a:p>
          <a:p>
            <a:pPr marL="0" indent="0">
              <a:buNone/>
            </a:pPr>
            <a:endParaRPr lang="en-GB" sz="3800" dirty="0"/>
          </a:p>
          <a:p>
            <a:pPr>
              <a:buFontTx/>
              <a:buChar char="-"/>
            </a:pPr>
            <a:endParaRPr lang="en-GB" dirty="0"/>
          </a:p>
          <a:p>
            <a:pPr>
              <a:buFontTx/>
              <a:buChar char="-"/>
            </a:pPr>
            <a:endParaRPr lang="en-GB" dirty="0"/>
          </a:p>
        </p:txBody>
      </p:sp>
    </p:spTree>
    <p:extLst>
      <p:ext uri="{BB962C8B-B14F-4D97-AF65-F5344CB8AC3E}">
        <p14:creationId xmlns:p14="http://schemas.microsoft.com/office/powerpoint/2010/main" val="3923091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ABA0C-FEAB-4FA4-B859-FEA816E81380}"/>
              </a:ext>
            </a:extLst>
          </p:cNvPr>
          <p:cNvSpPr>
            <a:spLocks noGrp="1"/>
          </p:cNvSpPr>
          <p:nvPr>
            <p:ph type="title"/>
          </p:nvPr>
        </p:nvSpPr>
        <p:spPr>
          <a:xfrm>
            <a:off x="2107096" y="365125"/>
            <a:ext cx="9246704" cy="1325563"/>
          </a:xfrm>
        </p:spPr>
        <p:txBody>
          <a:bodyPr/>
          <a:lstStyle/>
          <a:p>
            <a:r>
              <a:rPr lang="en-GB" b="1" dirty="0"/>
              <a:t>Useful language:</a:t>
            </a:r>
          </a:p>
        </p:txBody>
      </p:sp>
      <p:sp>
        <p:nvSpPr>
          <p:cNvPr id="4" name="Content Placeholder 3">
            <a:extLst>
              <a:ext uri="{FF2B5EF4-FFF2-40B4-BE49-F238E27FC236}">
                <a16:creationId xmlns:a16="http://schemas.microsoft.com/office/drawing/2014/main" id="{24F5EC6E-9DEA-463A-BF5D-63074FE30C2F}"/>
              </a:ext>
            </a:extLst>
          </p:cNvPr>
          <p:cNvSpPr>
            <a:spLocks noGrp="1"/>
          </p:cNvSpPr>
          <p:nvPr>
            <p:ph idx="1"/>
          </p:nvPr>
        </p:nvSpPr>
        <p:spPr>
          <a:xfrm>
            <a:off x="1630016" y="1690688"/>
            <a:ext cx="9723783" cy="4683608"/>
          </a:xfrm>
        </p:spPr>
        <p:txBody>
          <a:bodyPr>
            <a:normAutofit lnSpcReduction="10000"/>
          </a:bodyPr>
          <a:lstStyle/>
          <a:p>
            <a:pPr marL="0" indent="0">
              <a:buNone/>
            </a:pPr>
            <a:r>
              <a:rPr lang="en-GB" sz="3600" dirty="0"/>
              <a:t>I am writing to complain about …</a:t>
            </a:r>
          </a:p>
          <a:p>
            <a:pPr marL="0" indent="0">
              <a:buNone/>
            </a:pPr>
            <a:r>
              <a:rPr lang="en-GB" sz="3600" dirty="0"/>
              <a:t>I am extremely angry about …</a:t>
            </a:r>
          </a:p>
          <a:p>
            <a:pPr marL="0" indent="0">
              <a:buNone/>
            </a:pPr>
            <a:r>
              <a:rPr lang="en-GB" sz="3600" dirty="0"/>
              <a:t>We desperately need …</a:t>
            </a:r>
          </a:p>
          <a:p>
            <a:pPr marL="0" indent="0">
              <a:buNone/>
            </a:pPr>
            <a:r>
              <a:rPr lang="en-GB" sz="3600" dirty="0"/>
              <a:t>The most terrible thing about the disaster was …</a:t>
            </a:r>
          </a:p>
          <a:p>
            <a:pPr marL="0" indent="0">
              <a:buNone/>
            </a:pPr>
            <a:r>
              <a:rPr lang="en-GB" sz="3600" dirty="0"/>
              <a:t>Another important point is …</a:t>
            </a:r>
          </a:p>
          <a:p>
            <a:pPr marL="0" indent="0">
              <a:buNone/>
            </a:pPr>
            <a:r>
              <a:rPr lang="en-GB" sz="3600" dirty="0"/>
              <a:t>Finally, I would like to state that …</a:t>
            </a:r>
          </a:p>
          <a:p>
            <a:pPr marL="0" indent="0">
              <a:buNone/>
            </a:pPr>
            <a:r>
              <a:rPr lang="en-GB" sz="3600" dirty="0"/>
              <a:t>If Vale had …</a:t>
            </a:r>
          </a:p>
          <a:p>
            <a:pPr marL="0" indent="0">
              <a:buNone/>
            </a:pPr>
            <a:r>
              <a:rPr lang="en-GB" sz="3600" dirty="0"/>
              <a:t>I look forward to receiving …</a:t>
            </a:r>
          </a:p>
        </p:txBody>
      </p:sp>
    </p:spTree>
    <p:extLst>
      <p:ext uri="{BB962C8B-B14F-4D97-AF65-F5344CB8AC3E}">
        <p14:creationId xmlns:p14="http://schemas.microsoft.com/office/powerpoint/2010/main" val="532770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121C7-2652-4FCC-8DED-96E018DAC0B8}"/>
              </a:ext>
            </a:extLst>
          </p:cNvPr>
          <p:cNvSpPr>
            <a:spLocks noGrp="1"/>
          </p:cNvSpPr>
          <p:nvPr>
            <p:ph type="title"/>
          </p:nvPr>
        </p:nvSpPr>
        <p:spPr>
          <a:xfrm>
            <a:off x="3816624" y="365125"/>
            <a:ext cx="7537175" cy="1325563"/>
          </a:xfrm>
        </p:spPr>
        <p:txBody>
          <a:bodyPr/>
          <a:lstStyle/>
          <a:p>
            <a:r>
              <a:rPr lang="en-GB" dirty="0"/>
              <a:t>This lesson:</a:t>
            </a:r>
          </a:p>
        </p:txBody>
      </p:sp>
      <p:sp>
        <p:nvSpPr>
          <p:cNvPr id="3" name="Content Placeholder 2">
            <a:extLst>
              <a:ext uri="{FF2B5EF4-FFF2-40B4-BE49-F238E27FC236}">
                <a16:creationId xmlns:a16="http://schemas.microsoft.com/office/drawing/2014/main" id="{9E531DBA-3E35-411B-98FC-56EDE0C61C5E}"/>
              </a:ext>
            </a:extLst>
          </p:cNvPr>
          <p:cNvSpPr>
            <a:spLocks noGrp="1"/>
          </p:cNvSpPr>
          <p:nvPr>
            <p:ph idx="1"/>
          </p:nvPr>
        </p:nvSpPr>
        <p:spPr>
          <a:xfrm>
            <a:off x="3816626" y="1825625"/>
            <a:ext cx="7537174" cy="4351338"/>
          </a:xfrm>
        </p:spPr>
        <p:txBody>
          <a:bodyPr>
            <a:normAutofit/>
          </a:bodyPr>
          <a:lstStyle/>
          <a:p>
            <a:pPr marL="0" indent="0">
              <a:buNone/>
            </a:pPr>
            <a:r>
              <a:rPr lang="en-GB" sz="8800" dirty="0"/>
              <a:t>Speaking</a:t>
            </a:r>
          </a:p>
          <a:p>
            <a:pPr marL="0" indent="0">
              <a:buNone/>
            </a:pPr>
            <a:r>
              <a:rPr lang="en-GB" sz="8800" dirty="0"/>
              <a:t>Reading</a:t>
            </a:r>
          </a:p>
          <a:p>
            <a:pPr marL="0" indent="0">
              <a:buNone/>
            </a:pPr>
            <a:r>
              <a:rPr lang="en-GB" sz="8800" dirty="0"/>
              <a:t>Writing</a:t>
            </a:r>
          </a:p>
        </p:txBody>
      </p:sp>
    </p:spTree>
    <p:extLst>
      <p:ext uri="{BB962C8B-B14F-4D97-AF65-F5344CB8AC3E}">
        <p14:creationId xmlns:p14="http://schemas.microsoft.com/office/powerpoint/2010/main" val="2498932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141EE-7F90-4533-B273-65A3272DAF42}"/>
              </a:ext>
            </a:extLst>
          </p:cNvPr>
          <p:cNvSpPr>
            <a:spLocks noGrp="1"/>
          </p:cNvSpPr>
          <p:nvPr>
            <p:ph type="title"/>
          </p:nvPr>
        </p:nvSpPr>
        <p:spPr>
          <a:xfrm>
            <a:off x="530087" y="365125"/>
            <a:ext cx="11384822" cy="1325563"/>
          </a:xfrm>
        </p:spPr>
        <p:txBody>
          <a:bodyPr>
            <a:normAutofit fontScale="90000"/>
          </a:bodyPr>
          <a:lstStyle/>
          <a:p>
            <a:r>
              <a:rPr lang="en-GB" sz="4900" b="1" dirty="0"/>
              <a:t>Before you read, look at the title on the next slide</a:t>
            </a:r>
            <a:br>
              <a:rPr lang="en-GB" dirty="0"/>
            </a:br>
            <a:r>
              <a:rPr lang="en-GB" dirty="0"/>
              <a:t>Questions:</a:t>
            </a:r>
          </a:p>
        </p:txBody>
      </p:sp>
      <p:sp>
        <p:nvSpPr>
          <p:cNvPr id="3" name="Content Placeholder 2">
            <a:extLst>
              <a:ext uri="{FF2B5EF4-FFF2-40B4-BE49-F238E27FC236}">
                <a16:creationId xmlns:a16="http://schemas.microsoft.com/office/drawing/2014/main" id="{6783F59C-30B7-4834-9EBC-5572BED9D927}"/>
              </a:ext>
            </a:extLst>
          </p:cNvPr>
          <p:cNvSpPr>
            <a:spLocks noGrp="1"/>
          </p:cNvSpPr>
          <p:nvPr>
            <p:ph idx="1"/>
          </p:nvPr>
        </p:nvSpPr>
        <p:spPr>
          <a:xfrm>
            <a:off x="1789042" y="1825625"/>
            <a:ext cx="9564757" cy="4351338"/>
          </a:xfrm>
        </p:spPr>
        <p:txBody>
          <a:bodyPr>
            <a:noAutofit/>
          </a:bodyPr>
          <a:lstStyle/>
          <a:p>
            <a:pPr marL="0" indent="0">
              <a:buNone/>
            </a:pPr>
            <a:r>
              <a:rPr lang="en-GB" sz="7200" dirty="0"/>
              <a:t>Which country?</a:t>
            </a:r>
          </a:p>
          <a:p>
            <a:pPr marL="0" indent="0">
              <a:buNone/>
            </a:pPr>
            <a:r>
              <a:rPr lang="en-GB" sz="7200" dirty="0"/>
              <a:t>What news?</a:t>
            </a:r>
          </a:p>
          <a:p>
            <a:pPr marL="0" indent="0">
              <a:buNone/>
            </a:pPr>
            <a:r>
              <a:rPr lang="en-GB" sz="7200" dirty="0"/>
              <a:t>When?</a:t>
            </a:r>
          </a:p>
          <a:p>
            <a:pPr marL="0" indent="0">
              <a:buNone/>
            </a:pPr>
            <a:r>
              <a:rPr lang="en-GB" sz="7200" dirty="0"/>
              <a:t>Why?</a:t>
            </a:r>
          </a:p>
        </p:txBody>
      </p:sp>
    </p:spTree>
    <p:extLst>
      <p:ext uri="{BB962C8B-B14F-4D97-AF65-F5344CB8AC3E}">
        <p14:creationId xmlns:p14="http://schemas.microsoft.com/office/powerpoint/2010/main" val="3713418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971C6-9489-4E3F-9EFC-B0BB183E96F4}"/>
              </a:ext>
            </a:extLst>
          </p:cNvPr>
          <p:cNvSpPr>
            <a:spLocks noGrp="1"/>
          </p:cNvSpPr>
          <p:nvPr>
            <p:ph type="title"/>
          </p:nvPr>
        </p:nvSpPr>
        <p:spPr/>
        <p:txBody>
          <a:bodyPr>
            <a:normAutofit/>
          </a:bodyPr>
          <a:lstStyle/>
          <a:p>
            <a:r>
              <a:rPr lang="en-GB" sz="7200" dirty="0"/>
              <a:t>Title:</a:t>
            </a:r>
          </a:p>
        </p:txBody>
      </p:sp>
      <p:sp>
        <p:nvSpPr>
          <p:cNvPr id="3" name="Content Placeholder 2">
            <a:extLst>
              <a:ext uri="{FF2B5EF4-FFF2-40B4-BE49-F238E27FC236}">
                <a16:creationId xmlns:a16="http://schemas.microsoft.com/office/drawing/2014/main" id="{1303EB57-8553-475F-9976-97073D79EE55}"/>
              </a:ext>
            </a:extLst>
          </p:cNvPr>
          <p:cNvSpPr>
            <a:spLocks noGrp="1"/>
          </p:cNvSpPr>
          <p:nvPr>
            <p:ph idx="1"/>
          </p:nvPr>
        </p:nvSpPr>
        <p:spPr/>
        <p:txBody>
          <a:bodyPr>
            <a:normAutofit/>
          </a:bodyPr>
          <a:lstStyle/>
          <a:p>
            <a:pPr marL="0" indent="0">
              <a:buNone/>
            </a:pPr>
            <a:r>
              <a:rPr lang="en-GB" sz="8000" b="1" dirty="0"/>
              <a:t>‘Why Brazil does not learn from its mining catastrophes’</a:t>
            </a:r>
            <a:endParaRPr lang="en-GB" sz="8000" dirty="0"/>
          </a:p>
        </p:txBody>
      </p:sp>
    </p:spTree>
    <p:extLst>
      <p:ext uri="{BB962C8B-B14F-4D97-AF65-F5344CB8AC3E}">
        <p14:creationId xmlns:p14="http://schemas.microsoft.com/office/powerpoint/2010/main" val="1295085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CF2C3-A4D1-4F91-A9C6-FA8A623B4F57}"/>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13C329D-817B-4D4E-9E45-23FFC0BB6254}"/>
              </a:ext>
            </a:extLst>
          </p:cNvPr>
          <p:cNvSpPr>
            <a:spLocks noGrp="1"/>
          </p:cNvSpPr>
          <p:nvPr>
            <p:ph idx="1"/>
          </p:nvPr>
        </p:nvSpPr>
        <p:spPr>
          <a:xfrm>
            <a:off x="838200" y="1404730"/>
            <a:ext cx="10515600" cy="4772233"/>
          </a:xfrm>
        </p:spPr>
        <p:txBody>
          <a:bodyPr>
            <a:normAutofit lnSpcReduction="10000"/>
          </a:bodyPr>
          <a:lstStyle/>
          <a:p>
            <a:pPr marL="0" indent="0">
              <a:buNone/>
            </a:pPr>
            <a:r>
              <a:rPr lang="en-GB" sz="4800" i="1" dirty="0"/>
              <a:t>In January 2019, a big wave of mining waste killed at least 165 people, and 155 people are still missing, in the Brazilian state of Minas Gerais. Nick </a:t>
            </a:r>
            <a:r>
              <a:rPr lang="en-GB" sz="4800" i="1" dirty="0" err="1"/>
              <a:t>Terdre</a:t>
            </a:r>
            <a:r>
              <a:rPr lang="en-GB" sz="4800" i="1" dirty="0"/>
              <a:t> asks: why has nothing changed since Brazil’s last environmental disaster?</a:t>
            </a:r>
          </a:p>
          <a:p>
            <a:pPr marL="0" indent="0">
              <a:buNone/>
            </a:pPr>
            <a:r>
              <a:rPr lang="en-GB" sz="4800" b="1" dirty="0"/>
              <a:t>Why do you think?</a:t>
            </a:r>
          </a:p>
        </p:txBody>
      </p:sp>
    </p:spTree>
    <p:extLst>
      <p:ext uri="{BB962C8B-B14F-4D97-AF65-F5344CB8AC3E}">
        <p14:creationId xmlns:p14="http://schemas.microsoft.com/office/powerpoint/2010/main" val="1958178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4D-859A-421A-874F-C70C20362C4F}"/>
              </a:ext>
            </a:extLst>
          </p:cNvPr>
          <p:cNvSpPr>
            <a:spLocks noGrp="1"/>
          </p:cNvSpPr>
          <p:nvPr>
            <p:ph type="title"/>
          </p:nvPr>
        </p:nvSpPr>
        <p:spPr>
          <a:xfrm>
            <a:off x="838200" y="365126"/>
            <a:ext cx="10515600" cy="814318"/>
          </a:xfrm>
        </p:spPr>
        <p:txBody>
          <a:bodyPr/>
          <a:lstStyle/>
          <a:p>
            <a:r>
              <a:rPr lang="en-GB" b="1" dirty="0"/>
              <a:t>1) What happened and what were the effects?</a:t>
            </a:r>
          </a:p>
        </p:txBody>
      </p:sp>
      <p:sp>
        <p:nvSpPr>
          <p:cNvPr id="3" name="Content Placeholder 2">
            <a:extLst>
              <a:ext uri="{FF2B5EF4-FFF2-40B4-BE49-F238E27FC236}">
                <a16:creationId xmlns:a16="http://schemas.microsoft.com/office/drawing/2014/main" id="{C4E4AC36-347A-4118-BB79-441212968630}"/>
              </a:ext>
            </a:extLst>
          </p:cNvPr>
          <p:cNvSpPr>
            <a:spLocks noGrp="1"/>
          </p:cNvSpPr>
          <p:nvPr>
            <p:ph idx="1"/>
          </p:nvPr>
        </p:nvSpPr>
        <p:spPr>
          <a:xfrm>
            <a:off x="450573" y="1272208"/>
            <a:ext cx="11184835" cy="5220665"/>
          </a:xfrm>
        </p:spPr>
        <p:txBody>
          <a:bodyPr>
            <a:normAutofit fontScale="85000" lnSpcReduction="20000"/>
          </a:bodyPr>
          <a:lstStyle/>
          <a:p>
            <a:pPr marL="0" indent="0">
              <a:buNone/>
            </a:pPr>
            <a:r>
              <a:rPr lang="en-GB" dirty="0"/>
              <a:t>Marino D’Angelo </a:t>
            </a:r>
            <a:r>
              <a:rPr lang="en-GB" dirty="0" err="1"/>
              <a:t>Junho</a:t>
            </a:r>
            <a:r>
              <a:rPr lang="en-GB" dirty="0"/>
              <a:t> lived below the </a:t>
            </a:r>
            <a:r>
              <a:rPr lang="en-GB" dirty="0" err="1"/>
              <a:t>Fundão</a:t>
            </a:r>
            <a:r>
              <a:rPr lang="en-GB" dirty="0"/>
              <a:t> dam near the town of Mariana, also in Minas Gerais state, when it burst on 5 November 2015. When the dam collapsed, it made a big wave of mud along the 620km of the River </a:t>
            </a:r>
            <a:r>
              <a:rPr lang="en-GB" dirty="0" err="1"/>
              <a:t>Doce</a:t>
            </a:r>
            <a:r>
              <a:rPr lang="en-GB" dirty="0"/>
              <a:t>. 17 days later a lot of it was in the Atlantic Ocean. Nineteen people were killed soon after and around 1.4 million people were affected.</a:t>
            </a:r>
          </a:p>
          <a:p>
            <a:pPr marL="0" indent="0">
              <a:buNone/>
            </a:pPr>
            <a:r>
              <a:rPr lang="en-GB" dirty="0"/>
              <a:t>Marino was working in his kitchen garden when someone phoned his wife to tell her about the collapse of the dam. They didn’t panic. The dam was 80km away in </a:t>
            </a:r>
            <a:r>
              <a:rPr lang="en-GB" dirty="0" err="1"/>
              <a:t>Fundão</a:t>
            </a:r>
            <a:r>
              <a:rPr lang="en-GB" dirty="0"/>
              <a:t> – how much harm could it do? They’d never even heard of it before. They didn’t know there was more than 56 million cubic metres of mining waste in it, 1,200m above sea level. They didn’t know that people had often said they were afraid that the dam would collapse.</a:t>
            </a:r>
          </a:p>
          <a:p>
            <a:pPr marL="0" indent="0">
              <a:buNone/>
            </a:pPr>
            <a:r>
              <a:rPr lang="en-GB" dirty="0"/>
              <a:t>Marino smelled and heard the mud before he saw it. ‘There was a terrible smell of oil, and an awful noise. I stayed inside for 10 minutes and when I tried to leave, I could not get out of the door of the living room of my house,’ he says.</a:t>
            </a:r>
          </a:p>
          <a:p>
            <a:pPr marL="0" indent="0">
              <a:buNone/>
            </a:pPr>
            <a:r>
              <a:rPr lang="en-GB" dirty="0"/>
              <a:t>‘What we expected was water but what arrived was something from another world. A huge brown wave.'</a:t>
            </a:r>
          </a:p>
          <a:p>
            <a:pPr marL="0" indent="0">
              <a:buNone/>
            </a:pPr>
            <a:r>
              <a:rPr lang="en-GB" dirty="0"/>
              <a:t>‘The mud was like concrete – a thick mix of mud and sand. It destroyed so many bridges, trees and buildings.’</a:t>
            </a:r>
          </a:p>
          <a:p>
            <a:endParaRPr lang="en-GB" dirty="0"/>
          </a:p>
        </p:txBody>
      </p:sp>
    </p:spTree>
    <p:extLst>
      <p:ext uri="{BB962C8B-B14F-4D97-AF65-F5344CB8AC3E}">
        <p14:creationId xmlns:p14="http://schemas.microsoft.com/office/powerpoint/2010/main" val="269599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F53D1-679A-4A44-827A-DDE8C66DD2BE}"/>
              </a:ext>
            </a:extLst>
          </p:cNvPr>
          <p:cNvSpPr>
            <a:spLocks noGrp="1"/>
          </p:cNvSpPr>
          <p:nvPr>
            <p:ph type="title"/>
          </p:nvPr>
        </p:nvSpPr>
        <p:spPr>
          <a:xfrm>
            <a:off x="530087" y="251791"/>
            <a:ext cx="11105321" cy="662609"/>
          </a:xfrm>
        </p:spPr>
        <p:txBody>
          <a:bodyPr>
            <a:normAutofit fontScale="90000"/>
          </a:bodyPr>
          <a:lstStyle/>
          <a:p>
            <a:r>
              <a:rPr lang="en-GB" sz="3800" b="1" dirty="0"/>
              <a:t>2) How has Marino’s life changed, and who is responsible?</a:t>
            </a:r>
          </a:p>
        </p:txBody>
      </p:sp>
      <p:sp>
        <p:nvSpPr>
          <p:cNvPr id="3" name="Content Placeholder 2">
            <a:extLst>
              <a:ext uri="{FF2B5EF4-FFF2-40B4-BE49-F238E27FC236}">
                <a16:creationId xmlns:a16="http://schemas.microsoft.com/office/drawing/2014/main" id="{F318A5AA-FD5D-468C-BF71-913517D4EBB2}"/>
              </a:ext>
            </a:extLst>
          </p:cNvPr>
          <p:cNvSpPr>
            <a:spLocks noGrp="1"/>
          </p:cNvSpPr>
          <p:nvPr>
            <p:ph idx="1"/>
          </p:nvPr>
        </p:nvSpPr>
        <p:spPr>
          <a:xfrm>
            <a:off x="278297" y="1046922"/>
            <a:ext cx="11489634" cy="5671930"/>
          </a:xfrm>
        </p:spPr>
        <p:txBody>
          <a:bodyPr>
            <a:normAutofit fontScale="85000" lnSpcReduction="20000"/>
          </a:bodyPr>
          <a:lstStyle/>
          <a:p>
            <a:pPr marL="0" indent="0">
              <a:buNone/>
            </a:pPr>
            <a:r>
              <a:rPr lang="en-GB" sz="3100" dirty="0"/>
              <a:t>Marino still cries when he tells the story. He had a successful small farm with 70 cows, and he was president of the local milk producers’ association. His wife grew fruit and vegetables on their land in the village of </a:t>
            </a:r>
            <a:r>
              <a:rPr lang="en-GB" sz="3100" dirty="0" err="1"/>
              <a:t>Paracatu</a:t>
            </a:r>
            <a:r>
              <a:rPr lang="en-GB" sz="3100" dirty="0"/>
              <a:t> de </a:t>
            </a:r>
            <a:r>
              <a:rPr lang="en-GB" sz="3100" dirty="0" err="1"/>
              <a:t>Cima</a:t>
            </a:r>
            <a:r>
              <a:rPr lang="en-GB" sz="3100" dirty="0"/>
              <a:t>.</a:t>
            </a:r>
          </a:p>
          <a:p>
            <a:pPr marL="0" indent="0">
              <a:buNone/>
            </a:pPr>
            <a:r>
              <a:rPr lang="en-GB" sz="3100" dirty="0"/>
              <a:t>Before, he earnt R$10,000 (over $2,500) per month. Now he only has a minimum wage the mining company give him of R$1,115. He sold most of the cows because the new land they gave him was bad quality and it’s now difficult to find workers, as most people have left the village.</a:t>
            </a:r>
          </a:p>
          <a:p>
            <a:pPr marL="0" indent="0">
              <a:buNone/>
            </a:pPr>
            <a:r>
              <a:rPr lang="en-GB" sz="3100" dirty="0"/>
              <a:t>The disaster has also had serious effects on Marino’s mental health. Before the dam broke, Marino says, he didn’t take any medication. Now he takes three anti-depressant medications and he’s diabetic. Before he was happy to work. Now, he can’t work for more than two days.</a:t>
            </a:r>
          </a:p>
          <a:p>
            <a:pPr marL="0" indent="0">
              <a:buNone/>
            </a:pPr>
            <a:r>
              <a:rPr lang="en-GB" sz="3100" dirty="0"/>
              <a:t>His wife, Maria has lived all her life by the River </a:t>
            </a:r>
            <a:r>
              <a:rPr lang="en-GB" sz="3100" dirty="0" err="1"/>
              <a:t>Doce</a:t>
            </a:r>
            <a:r>
              <a:rPr lang="en-GB" sz="3100" dirty="0"/>
              <a:t>. The river is now red because of the mining waste. Maria now has a panic disorder.</a:t>
            </a:r>
          </a:p>
          <a:p>
            <a:pPr marL="0" indent="0">
              <a:buNone/>
            </a:pPr>
            <a:r>
              <a:rPr lang="en-GB" sz="3100" dirty="0"/>
              <a:t>The iron-ore mine belonged to </a:t>
            </a:r>
            <a:r>
              <a:rPr lang="en-GB" sz="3100" dirty="0" err="1"/>
              <a:t>Samarco</a:t>
            </a:r>
            <a:r>
              <a:rPr lang="en-GB" sz="3100" dirty="0"/>
              <a:t>, a joint business between the UK-Australian firm BHP and Vale (the Brazilian company that owns the dam that collapsed recently). There was more waste than they expected, partly because the iron ore was lower quality, and also because they increased production because of decreasing world iron prices.</a:t>
            </a:r>
          </a:p>
          <a:p>
            <a:endParaRPr lang="en-GB" dirty="0"/>
          </a:p>
        </p:txBody>
      </p:sp>
    </p:spTree>
    <p:extLst>
      <p:ext uri="{BB962C8B-B14F-4D97-AF65-F5344CB8AC3E}">
        <p14:creationId xmlns:p14="http://schemas.microsoft.com/office/powerpoint/2010/main" val="82357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90E35-7525-4035-8951-B779A29B637F}"/>
              </a:ext>
            </a:extLst>
          </p:cNvPr>
          <p:cNvSpPr>
            <a:spLocks noGrp="1"/>
          </p:cNvSpPr>
          <p:nvPr>
            <p:ph type="title"/>
          </p:nvPr>
        </p:nvSpPr>
        <p:spPr>
          <a:xfrm>
            <a:off x="838200" y="178905"/>
            <a:ext cx="10515600" cy="576469"/>
          </a:xfrm>
        </p:spPr>
        <p:txBody>
          <a:bodyPr>
            <a:normAutofit fontScale="90000"/>
          </a:bodyPr>
          <a:lstStyle/>
          <a:p>
            <a:r>
              <a:rPr lang="en-GB" b="1" dirty="0"/>
              <a:t>3) What will happen now?</a:t>
            </a:r>
          </a:p>
        </p:txBody>
      </p:sp>
      <p:sp>
        <p:nvSpPr>
          <p:cNvPr id="3" name="Content Placeholder 2">
            <a:extLst>
              <a:ext uri="{FF2B5EF4-FFF2-40B4-BE49-F238E27FC236}">
                <a16:creationId xmlns:a16="http://schemas.microsoft.com/office/drawing/2014/main" id="{67DDFC5D-D72D-4458-A9C3-2E5C288F22E1}"/>
              </a:ext>
            </a:extLst>
          </p:cNvPr>
          <p:cNvSpPr>
            <a:spLocks noGrp="1"/>
          </p:cNvSpPr>
          <p:nvPr>
            <p:ph idx="1"/>
          </p:nvPr>
        </p:nvSpPr>
        <p:spPr>
          <a:xfrm>
            <a:off x="124692" y="887896"/>
            <a:ext cx="11868526" cy="5791200"/>
          </a:xfrm>
        </p:spPr>
        <p:txBody>
          <a:bodyPr>
            <a:normAutofit fontScale="77500" lnSpcReduction="20000"/>
          </a:bodyPr>
          <a:lstStyle/>
          <a:p>
            <a:pPr marL="0" indent="0">
              <a:buNone/>
            </a:pPr>
            <a:r>
              <a:rPr lang="en-GB" dirty="0"/>
              <a:t>After the disaster, </a:t>
            </a:r>
            <a:r>
              <a:rPr lang="en-GB" dirty="0" err="1"/>
              <a:t>Samarco</a:t>
            </a:r>
            <a:r>
              <a:rPr lang="en-GB" dirty="0"/>
              <a:t> set up the </a:t>
            </a:r>
            <a:r>
              <a:rPr lang="en-GB" dirty="0" err="1"/>
              <a:t>Renova</a:t>
            </a:r>
            <a:r>
              <a:rPr lang="en-GB" dirty="0"/>
              <a:t> Foundation to repair the damage and pay compensation. Many people had to fight to get compensation and thousands of people have received no money yet. </a:t>
            </a:r>
            <a:r>
              <a:rPr lang="en-GB" dirty="0" err="1"/>
              <a:t>Renova</a:t>
            </a:r>
            <a:r>
              <a:rPr lang="en-GB" dirty="0"/>
              <a:t> has not allowed them to help make decisions, and has not been accountable with the money. If they got money, it was very little – a small payment each month, often to the man of the family. Women received less. Three years later, there are no new houses and no full compensation paid for people who lost work. Many people do not know if their life will ever return to normal.</a:t>
            </a:r>
          </a:p>
          <a:p>
            <a:pPr marL="0" indent="0">
              <a:buNone/>
            </a:pPr>
            <a:r>
              <a:rPr lang="en-GB" dirty="0"/>
              <a:t>‘The crime wasn’t only on the 5th [of November 2015],’ Marino says. ‘It affects us every day and things are getting worse.’</a:t>
            </a:r>
          </a:p>
          <a:p>
            <a:pPr marL="0" indent="0">
              <a:buNone/>
            </a:pPr>
            <a:r>
              <a:rPr lang="en-GB" dirty="0"/>
              <a:t>The criminal trial is progressing very slowly. 21 people are accused, but there is only one judge and many delays. There are many more witnesses for the defence than for the prosecution. The mining companies are so powerful, that it is even difficult to find independent science labs to study the water quality of the River </a:t>
            </a:r>
            <a:r>
              <a:rPr lang="en-GB" dirty="0" err="1"/>
              <a:t>Doce</a:t>
            </a:r>
            <a:r>
              <a:rPr lang="en-GB" dirty="0"/>
              <a:t>.</a:t>
            </a:r>
          </a:p>
          <a:p>
            <a:pPr marL="0" indent="0">
              <a:buNone/>
            </a:pPr>
            <a:r>
              <a:rPr lang="en-GB" dirty="0"/>
              <a:t>A big problem is corruption. This meant the companies did not need to follow safety standards. If they do not change a lot, there is a big risk of more tragedy. 45 more dams are at risk of collapsing. And many are not inspected regularly.</a:t>
            </a:r>
          </a:p>
          <a:p>
            <a:pPr marL="0" indent="0">
              <a:buNone/>
            </a:pPr>
            <a:r>
              <a:rPr lang="en-GB" dirty="0"/>
              <a:t>Jair </a:t>
            </a:r>
            <a:r>
              <a:rPr lang="en-GB" dirty="0" err="1"/>
              <a:t>Bolsonaro</a:t>
            </a:r>
            <a:r>
              <a:rPr lang="en-GB" dirty="0"/>
              <a:t>, the new president of Brazil, said he will fight corruption, so this will be a test for him. But many people do not trust </a:t>
            </a:r>
            <a:r>
              <a:rPr lang="en-GB" dirty="0" err="1"/>
              <a:t>Bolsonaro</a:t>
            </a:r>
            <a:r>
              <a:rPr lang="en-GB" dirty="0"/>
              <a:t>, because he attacked the environmental agencies in Brazil.</a:t>
            </a:r>
          </a:p>
          <a:p>
            <a:pPr marL="0" indent="0">
              <a:buNone/>
            </a:pPr>
            <a:r>
              <a:rPr lang="en-GB" dirty="0"/>
              <a:t>MAB (</a:t>
            </a:r>
            <a:r>
              <a:rPr lang="en-GB" dirty="0" err="1"/>
              <a:t>Movimento</a:t>
            </a:r>
            <a:r>
              <a:rPr lang="en-GB" dirty="0"/>
              <a:t> dos </a:t>
            </a:r>
            <a:r>
              <a:rPr lang="en-GB" dirty="0" err="1"/>
              <a:t>Atingidos</a:t>
            </a:r>
            <a:r>
              <a:rPr lang="en-GB" dirty="0"/>
              <a:t> por </a:t>
            </a:r>
            <a:r>
              <a:rPr lang="en-GB" dirty="0" err="1"/>
              <a:t>Barragens</a:t>
            </a:r>
            <a:r>
              <a:rPr lang="en-GB" dirty="0"/>
              <a:t> - Movement of People Affected by Dams) wants Brazilians to support the families who are suffering after the </a:t>
            </a:r>
            <a:r>
              <a:rPr lang="en-GB" dirty="0" err="1"/>
              <a:t>Brumadinho</a:t>
            </a:r>
            <a:r>
              <a:rPr lang="en-GB" dirty="0"/>
              <a:t> collapse. The MAB said that they demand justice in this crime, that people must be punished this time for the deaths of people, animals, rivers and the environment.</a:t>
            </a:r>
          </a:p>
          <a:p>
            <a:endParaRPr lang="en-GB" dirty="0"/>
          </a:p>
        </p:txBody>
      </p:sp>
    </p:spTree>
    <p:extLst>
      <p:ext uri="{BB962C8B-B14F-4D97-AF65-F5344CB8AC3E}">
        <p14:creationId xmlns:p14="http://schemas.microsoft.com/office/powerpoint/2010/main" val="2939283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734A9-F7DA-4491-9D4B-FCE3C116DF41}"/>
              </a:ext>
            </a:extLst>
          </p:cNvPr>
          <p:cNvSpPr>
            <a:spLocks noGrp="1"/>
          </p:cNvSpPr>
          <p:nvPr>
            <p:ph type="title"/>
          </p:nvPr>
        </p:nvSpPr>
        <p:spPr>
          <a:xfrm>
            <a:off x="4108174" y="365126"/>
            <a:ext cx="7245626" cy="801066"/>
          </a:xfrm>
        </p:spPr>
        <p:txBody>
          <a:bodyPr/>
          <a:lstStyle/>
          <a:p>
            <a:r>
              <a:rPr lang="en-GB" b="1" u="sng" dirty="0"/>
              <a:t>Role-play</a:t>
            </a:r>
          </a:p>
        </p:txBody>
      </p:sp>
      <p:sp>
        <p:nvSpPr>
          <p:cNvPr id="4" name="Content Placeholder 3">
            <a:extLst>
              <a:ext uri="{FF2B5EF4-FFF2-40B4-BE49-F238E27FC236}">
                <a16:creationId xmlns:a16="http://schemas.microsoft.com/office/drawing/2014/main" id="{92F19767-F76E-4802-9ED1-3552F355BD29}"/>
              </a:ext>
            </a:extLst>
          </p:cNvPr>
          <p:cNvSpPr>
            <a:spLocks noGrp="1"/>
          </p:cNvSpPr>
          <p:nvPr>
            <p:ph sz="half" idx="1"/>
          </p:nvPr>
        </p:nvSpPr>
        <p:spPr>
          <a:xfrm>
            <a:off x="838200" y="1417983"/>
            <a:ext cx="5181600" cy="4758980"/>
          </a:xfrm>
        </p:spPr>
        <p:txBody>
          <a:bodyPr/>
          <a:lstStyle/>
          <a:p>
            <a:pPr marL="0" indent="0">
              <a:buNone/>
            </a:pPr>
            <a:r>
              <a:rPr lang="en-GB" dirty="0"/>
              <a:t>A) You are </a:t>
            </a:r>
            <a:r>
              <a:rPr lang="en-GB" b="1" u="sng" dirty="0"/>
              <a:t>Marino</a:t>
            </a:r>
            <a:r>
              <a:rPr lang="en-GB" dirty="0"/>
              <a:t>:</a:t>
            </a:r>
          </a:p>
          <a:p>
            <a:pPr marL="0" indent="0">
              <a:buNone/>
            </a:pPr>
            <a:r>
              <a:rPr lang="en-GB" sz="3600" dirty="0"/>
              <a:t>You have a meeting with the President – prepare some notes</a:t>
            </a:r>
          </a:p>
          <a:p>
            <a:pPr marL="0" indent="0">
              <a:buNone/>
            </a:pPr>
            <a:r>
              <a:rPr lang="en-GB" sz="3600" dirty="0"/>
              <a:t>To tell him:</a:t>
            </a:r>
          </a:p>
          <a:p>
            <a:pPr marL="0" indent="0">
              <a:buNone/>
            </a:pPr>
            <a:r>
              <a:rPr lang="en-GB" sz="3600" dirty="0"/>
              <a:t>What happened? / Why? / What you want him to do?</a:t>
            </a:r>
          </a:p>
        </p:txBody>
      </p:sp>
      <p:sp>
        <p:nvSpPr>
          <p:cNvPr id="5" name="Content Placeholder 4">
            <a:extLst>
              <a:ext uri="{FF2B5EF4-FFF2-40B4-BE49-F238E27FC236}">
                <a16:creationId xmlns:a16="http://schemas.microsoft.com/office/drawing/2014/main" id="{ACDE2A9E-F8F2-4FD7-8CEA-4DF7697960D9}"/>
              </a:ext>
            </a:extLst>
          </p:cNvPr>
          <p:cNvSpPr>
            <a:spLocks noGrp="1"/>
          </p:cNvSpPr>
          <p:nvPr>
            <p:ph sz="half" idx="2"/>
          </p:nvPr>
        </p:nvSpPr>
        <p:spPr>
          <a:xfrm>
            <a:off x="6172200" y="1166191"/>
            <a:ext cx="5181600" cy="5010772"/>
          </a:xfrm>
        </p:spPr>
        <p:txBody>
          <a:bodyPr/>
          <a:lstStyle/>
          <a:p>
            <a:pPr marL="0" indent="0">
              <a:buNone/>
            </a:pPr>
            <a:r>
              <a:rPr lang="en-GB" dirty="0"/>
              <a:t>B) You are </a:t>
            </a:r>
            <a:r>
              <a:rPr lang="en-GB" b="1" u="sng" dirty="0"/>
              <a:t>Jair </a:t>
            </a:r>
            <a:r>
              <a:rPr lang="en-GB" b="1" u="sng" dirty="0" err="1"/>
              <a:t>Bolsonaro</a:t>
            </a:r>
            <a:r>
              <a:rPr lang="en-GB" dirty="0"/>
              <a:t>, President of Brazil</a:t>
            </a:r>
          </a:p>
          <a:p>
            <a:pPr marL="0" indent="0">
              <a:buNone/>
            </a:pPr>
            <a:r>
              <a:rPr lang="en-GB" sz="3800" dirty="0"/>
              <a:t>Someone who suffered from the dam collapse is coming to see you</a:t>
            </a:r>
          </a:p>
          <a:p>
            <a:pPr marL="0" indent="0">
              <a:buNone/>
            </a:pPr>
            <a:r>
              <a:rPr lang="en-GB" sz="3800" dirty="0"/>
              <a:t>Prepare some questions to ask him</a:t>
            </a:r>
          </a:p>
        </p:txBody>
      </p:sp>
    </p:spTree>
    <p:extLst>
      <p:ext uri="{BB962C8B-B14F-4D97-AF65-F5344CB8AC3E}">
        <p14:creationId xmlns:p14="http://schemas.microsoft.com/office/powerpoint/2010/main" val="19952442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1250</Words>
  <Application>Microsoft Office PowerPoint</Application>
  <PresentationFormat>Widescreen</PresentationFormat>
  <Paragraphs>64</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Problems with mining</vt:lpstr>
      <vt:lpstr>This lesson:</vt:lpstr>
      <vt:lpstr>Before you read, look at the title on the next slide Questions:</vt:lpstr>
      <vt:lpstr>Title:</vt:lpstr>
      <vt:lpstr>Summary</vt:lpstr>
      <vt:lpstr>1) What happened and what were the effects?</vt:lpstr>
      <vt:lpstr>2) How has Marino’s life changed, and who is responsible?</vt:lpstr>
      <vt:lpstr>3) What will happen now?</vt:lpstr>
      <vt:lpstr>Role-play</vt:lpstr>
      <vt:lpstr>In pairs, write a letter of complaint to the mining company, Vale:</vt:lpstr>
      <vt:lpstr>Useful language: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Ruas</dc:creator>
  <cp:lastModifiedBy>Linda Ruas</cp:lastModifiedBy>
  <cp:revision>7</cp:revision>
  <dcterms:created xsi:type="dcterms:W3CDTF">2019-02-25T18:11:30Z</dcterms:created>
  <dcterms:modified xsi:type="dcterms:W3CDTF">2019-03-27T21:23:00Z</dcterms:modified>
</cp:coreProperties>
</file>